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Amatic SC" panose="00000500000000000000" pitchFamily="2" charset="-79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Gill Sans" panose="020B0604020202020204" charset="0"/>
      <p:regular r:id="rId27"/>
      <p:bold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gNFZU5iBPgMapfoTxVp2VmibWa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5fef9c5ce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155fef9c5ce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4b708b6b4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4b708b6b4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5fef9c5ce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55fef9c5ce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734009b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734009b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5fef9c5c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g155fef9c5c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5fef9c5c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g155fef9c5c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daa398b7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daa398b7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5fef9c5c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g155fef9c5c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60b0d847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1560b0d847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daa398b7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5daa398b7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4b708b6b41_0_1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14b708b6b41_0_1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g14b708b6b41_0_1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200"/>
            <a:ext cx="12192000" cy="62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55fef9c5ce_0_30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155fef9c5ce_0_300"/>
          <p:cNvSpPr txBox="1">
            <a:spLocks noGrp="1"/>
          </p:cNvSpPr>
          <p:nvPr>
            <p:ph type="title"/>
          </p:nvPr>
        </p:nvSpPr>
        <p:spPr>
          <a:xfrm>
            <a:off x="533400" y="424000"/>
            <a:ext cx="113607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Arial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4:</a:t>
            </a:r>
            <a:r>
              <a:rPr lang="en-US" sz="3200" b="1"/>
              <a:t> </a:t>
            </a:r>
            <a:r>
              <a:rPr lang="en-US" sz="3100" b="1"/>
              <a:t>Read and listen to the text and complete the sentences with the name of a team member</a:t>
            </a:r>
            <a:endParaRPr sz="3100" b="1"/>
          </a:p>
        </p:txBody>
      </p:sp>
      <p:pic>
        <p:nvPicPr>
          <p:cNvPr id="198" name="Google Shape;198;g155fef9c5ce_0_300"/>
          <p:cNvPicPr preferRelativeResize="0"/>
          <p:nvPr/>
        </p:nvPicPr>
        <p:blipFill rotWithShape="1">
          <a:blip r:embed="rId5">
            <a:alphaModFix/>
          </a:blip>
          <a:srcRect l="2710" r="12037"/>
          <a:stretch/>
        </p:blipFill>
        <p:spPr>
          <a:xfrm>
            <a:off x="224125" y="1754200"/>
            <a:ext cx="5082975" cy="34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55fef9c5ce_0_3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9525" y="1828300"/>
            <a:ext cx="6822476" cy="334575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55fef9c5ce_0_300"/>
          <p:cNvSpPr/>
          <p:nvPr/>
        </p:nvSpPr>
        <p:spPr>
          <a:xfrm>
            <a:off x="685825" y="2598275"/>
            <a:ext cx="457200" cy="400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55fef9c5ce_0_300"/>
          <p:cNvSpPr/>
          <p:nvPr/>
        </p:nvSpPr>
        <p:spPr>
          <a:xfrm>
            <a:off x="685825" y="4731875"/>
            <a:ext cx="457200" cy="400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155fef9c5ce_0_300"/>
          <p:cNvSpPr/>
          <p:nvPr/>
        </p:nvSpPr>
        <p:spPr>
          <a:xfrm>
            <a:off x="5867400" y="2269575"/>
            <a:ext cx="457200" cy="400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155fef9c5ce_0_300"/>
          <p:cNvSpPr/>
          <p:nvPr/>
        </p:nvSpPr>
        <p:spPr>
          <a:xfrm>
            <a:off x="5867400" y="4331675"/>
            <a:ext cx="457200" cy="400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2-07 Friends Plus 7">
            <a:hlinkClick r:id="" action="ppaction://media"/>
            <a:extLst>
              <a:ext uri="{FF2B5EF4-FFF2-40B4-BE49-F238E27FC236}">
                <a16:creationId xmlns:a16="http://schemas.microsoft.com/office/drawing/2014/main" id="{95F95EAC-5F88-42C4-D86D-C20099470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5357" y="100411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14b708b6b41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125" y="814050"/>
            <a:ext cx="8572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55fef9c5ce_0_29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155fef9c5ce_0_291"/>
          <p:cNvSpPr txBox="1">
            <a:spLocks noGrp="1"/>
          </p:cNvSpPr>
          <p:nvPr>
            <p:ph type="title"/>
          </p:nvPr>
        </p:nvSpPr>
        <p:spPr>
          <a:xfrm>
            <a:off x="533400" y="424000"/>
            <a:ext cx="113607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2781"/>
              <a:buFont typeface="Arial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5:</a:t>
            </a:r>
            <a:r>
              <a:rPr lang="en-US" sz="3200" b="1"/>
              <a:t> </a:t>
            </a:r>
            <a:r>
              <a:rPr lang="en-US" sz="3100" b="1"/>
              <a:t>Work in pairs. Say which objects from exercise 1 are the most useful for survival in this situation and why. Agree on five objects.</a:t>
            </a:r>
            <a:endParaRPr sz="3100" b="1"/>
          </a:p>
        </p:txBody>
      </p:sp>
      <p:pic>
        <p:nvPicPr>
          <p:cNvPr id="215" name="Google Shape;215;g155fef9c5ce_0_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9400"/>
            <a:ext cx="11887201" cy="441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5" descr="Tab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5451" y="656824"/>
            <a:ext cx="8564675" cy="22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5"/>
          <p:cNvSpPr txBox="1"/>
          <p:nvPr/>
        </p:nvSpPr>
        <p:spPr>
          <a:xfrm>
            <a:off x="1683025" y="3124875"/>
            <a:ext cx="9189600" cy="2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Learn by heart all the new words.</a:t>
            </a:r>
            <a:b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Workbook: Exercises p.</a:t>
            </a:r>
            <a:b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Prepare Lesson 5 – Language Focus</a:t>
            </a:r>
            <a:endParaRPr sz="3700" b="0" i="0" u="none" strike="noStrike" cap="none">
              <a:solidFill>
                <a:srgbClr val="38562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0"/>
            <a:ext cx="12192000" cy="63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15734009b0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27925"/>
            <a:ext cx="12192000" cy="284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5734009b0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225" y="2641550"/>
            <a:ext cx="4344026" cy="3046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g15734009b09_0_0"/>
          <p:cNvGrpSpPr/>
          <p:nvPr/>
        </p:nvGrpSpPr>
        <p:grpSpPr>
          <a:xfrm>
            <a:off x="5727475" y="2244800"/>
            <a:ext cx="4195474" cy="3170826"/>
            <a:chOff x="5727475" y="2244800"/>
            <a:chExt cx="4195474" cy="3170826"/>
          </a:xfrm>
        </p:grpSpPr>
        <p:pic>
          <p:nvPicPr>
            <p:cNvPr id="96" name="Google Shape;96;g15734009b09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727475" y="2244800"/>
              <a:ext cx="3170826" cy="3170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g15734009b09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86352" y="2758675"/>
              <a:ext cx="2436598" cy="24365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" name="Google Shape;98;g15734009b09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625" y="626275"/>
            <a:ext cx="2440428" cy="233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5734009b09_0_0"/>
          <p:cNvSpPr/>
          <p:nvPr/>
        </p:nvSpPr>
        <p:spPr>
          <a:xfrm rot="-19">
            <a:off x="3847266" y="818805"/>
            <a:ext cx="8234303" cy="7007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Arial"/>
              </a:rPr>
              <a:t>Where is this place?</a:t>
            </a:r>
          </a:p>
        </p:txBody>
      </p:sp>
      <p:pic>
        <p:nvPicPr>
          <p:cNvPr id="100" name="Google Shape;100;g15734009b09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2675" y="3171197"/>
            <a:ext cx="2629001" cy="2629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g15734009b09_0_0"/>
          <p:cNvGrpSpPr/>
          <p:nvPr/>
        </p:nvGrpSpPr>
        <p:grpSpPr>
          <a:xfrm>
            <a:off x="10236875" y="3448751"/>
            <a:ext cx="1790203" cy="1566423"/>
            <a:chOff x="10236875" y="3448751"/>
            <a:chExt cx="1790203" cy="1566423"/>
          </a:xfrm>
        </p:grpSpPr>
        <p:pic>
          <p:nvPicPr>
            <p:cNvPr id="102" name="Google Shape;102;g15734009b09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36875" y="3448751"/>
              <a:ext cx="1566423" cy="1566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g15734009b09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062726" y="4003524"/>
              <a:ext cx="964352" cy="9643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g15734009b09_0_0"/>
          <p:cNvSpPr/>
          <p:nvPr/>
        </p:nvSpPr>
        <p:spPr>
          <a:xfrm rot="-19">
            <a:off x="4927391" y="5809092"/>
            <a:ext cx="3629503" cy="5594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99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Arial"/>
              </a:rPr>
              <a:t>DESERT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155fef9c5ce_0_5"/>
          <p:cNvPicPr preferRelativeResize="0"/>
          <p:nvPr/>
        </p:nvPicPr>
        <p:blipFill rotWithShape="1">
          <a:blip r:embed="rId3">
            <a:alphaModFix/>
          </a:blip>
          <a:srcRect l="17830" t="4002" b="5236"/>
          <a:stretch/>
        </p:blipFill>
        <p:spPr>
          <a:xfrm>
            <a:off x="210600" y="1216575"/>
            <a:ext cx="3944651" cy="43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55fef9c5ce_0_5"/>
          <p:cNvSpPr/>
          <p:nvPr/>
        </p:nvSpPr>
        <p:spPr>
          <a:xfrm>
            <a:off x="2425148" y="1233734"/>
            <a:ext cx="9634329" cy="4136710"/>
          </a:xfrm>
          <a:custGeom>
            <a:avLst/>
            <a:gdLst/>
            <a:ahLst/>
            <a:cxnLst/>
            <a:rect l="l" t="t" r="r" b="b"/>
            <a:pathLst>
              <a:path w="9634329" h="4136710" extrusionOk="0">
                <a:moveTo>
                  <a:pt x="0" y="0"/>
                </a:moveTo>
                <a:cubicBezTo>
                  <a:pt x="238771" y="-3142"/>
                  <a:pt x="405118" y="19859"/>
                  <a:pt x="566725" y="0"/>
                </a:cubicBezTo>
                <a:cubicBezTo>
                  <a:pt x="728332" y="-19859"/>
                  <a:pt x="937503" y="53253"/>
                  <a:pt x="1133450" y="0"/>
                </a:cubicBezTo>
                <a:cubicBezTo>
                  <a:pt x="1329398" y="-53253"/>
                  <a:pt x="1564806" y="36904"/>
                  <a:pt x="1892862" y="0"/>
                </a:cubicBezTo>
                <a:cubicBezTo>
                  <a:pt x="2220918" y="-36904"/>
                  <a:pt x="2454037" y="40574"/>
                  <a:pt x="2652274" y="0"/>
                </a:cubicBezTo>
                <a:cubicBezTo>
                  <a:pt x="2850511" y="-40574"/>
                  <a:pt x="3000668" y="38874"/>
                  <a:pt x="3315343" y="0"/>
                </a:cubicBezTo>
                <a:cubicBezTo>
                  <a:pt x="3630018" y="-38874"/>
                  <a:pt x="3513664" y="16941"/>
                  <a:pt x="3593038" y="0"/>
                </a:cubicBezTo>
                <a:cubicBezTo>
                  <a:pt x="3672413" y="-16941"/>
                  <a:pt x="3981022" y="20313"/>
                  <a:pt x="4256107" y="0"/>
                </a:cubicBezTo>
                <a:cubicBezTo>
                  <a:pt x="4531192" y="-20313"/>
                  <a:pt x="4483175" y="21313"/>
                  <a:pt x="4630145" y="0"/>
                </a:cubicBezTo>
                <a:cubicBezTo>
                  <a:pt x="4777115" y="-21313"/>
                  <a:pt x="4833246" y="26040"/>
                  <a:pt x="5004184" y="0"/>
                </a:cubicBezTo>
                <a:cubicBezTo>
                  <a:pt x="5175122" y="-26040"/>
                  <a:pt x="5343571" y="13723"/>
                  <a:pt x="5474566" y="0"/>
                </a:cubicBezTo>
                <a:cubicBezTo>
                  <a:pt x="5605561" y="-13723"/>
                  <a:pt x="5817420" y="43927"/>
                  <a:pt x="6041291" y="0"/>
                </a:cubicBezTo>
                <a:cubicBezTo>
                  <a:pt x="6265163" y="-43927"/>
                  <a:pt x="6459586" y="46060"/>
                  <a:pt x="6704360" y="0"/>
                </a:cubicBezTo>
                <a:cubicBezTo>
                  <a:pt x="6949134" y="-46060"/>
                  <a:pt x="6913511" y="3232"/>
                  <a:pt x="6982055" y="0"/>
                </a:cubicBezTo>
                <a:cubicBezTo>
                  <a:pt x="7050600" y="-3232"/>
                  <a:pt x="7126620" y="780"/>
                  <a:pt x="7259750" y="0"/>
                </a:cubicBezTo>
                <a:cubicBezTo>
                  <a:pt x="7392881" y="-780"/>
                  <a:pt x="7584386" y="46106"/>
                  <a:pt x="7826475" y="0"/>
                </a:cubicBezTo>
                <a:cubicBezTo>
                  <a:pt x="8068565" y="-46106"/>
                  <a:pt x="8110352" y="43071"/>
                  <a:pt x="8296857" y="0"/>
                </a:cubicBezTo>
                <a:cubicBezTo>
                  <a:pt x="8483362" y="-43071"/>
                  <a:pt x="8721036" y="34862"/>
                  <a:pt x="8863583" y="0"/>
                </a:cubicBezTo>
                <a:cubicBezTo>
                  <a:pt x="9006130" y="-34862"/>
                  <a:pt x="9073586" y="17918"/>
                  <a:pt x="9141278" y="0"/>
                </a:cubicBezTo>
                <a:cubicBezTo>
                  <a:pt x="9208971" y="-17918"/>
                  <a:pt x="9493190" y="51404"/>
                  <a:pt x="9634329" y="0"/>
                </a:cubicBezTo>
                <a:cubicBezTo>
                  <a:pt x="9670794" y="195537"/>
                  <a:pt x="9600548" y="313075"/>
                  <a:pt x="9634329" y="466857"/>
                </a:cubicBezTo>
                <a:cubicBezTo>
                  <a:pt x="9668110" y="620639"/>
                  <a:pt x="9591506" y="905112"/>
                  <a:pt x="9634329" y="1099183"/>
                </a:cubicBezTo>
                <a:cubicBezTo>
                  <a:pt x="9677152" y="1293254"/>
                  <a:pt x="9574217" y="1455003"/>
                  <a:pt x="9634329" y="1607407"/>
                </a:cubicBezTo>
                <a:cubicBezTo>
                  <a:pt x="9694441" y="1759811"/>
                  <a:pt x="9592525" y="1867387"/>
                  <a:pt x="9634329" y="2074265"/>
                </a:cubicBezTo>
                <a:cubicBezTo>
                  <a:pt x="9676133" y="2281143"/>
                  <a:pt x="9579205" y="2311294"/>
                  <a:pt x="9634329" y="2541122"/>
                </a:cubicBezTo>
                <a:cubicBezTo>
                  <a:pt x="9689453" y="2770950"/>
                  <a:pt x="9620522" y="2845047"/>
                  <a:pt x="9634329" y="3049346"/>
                </a:cubicBezTo>
                <a:cubicBezTo>
                  <a:pt x="9648136" y="3253645"/>
                  <a:pt x="9620267" y="3634923"/>
                  <a:pt x="9634329" y="4136710"/>
                </a:cubicBezTo>
                <a:cubicBezTo>
                  <a:pt x="9324210" y="4210497"/>
                  <a:pt x="9210336" y="4126133"/>
                  <a:pt x="8971260" y="4136710"/>
                </a:cubicBezTo>
                <a:cubicBezTo>
                  <a:pt x="8732184" y="4147287"/>
                  <a:pt x="8509262" y="4084380"/>
                  <a:pt x="8211849" y="4136710"/>
                </a:cubicBezTo>
                <a:cubicBezTo>
                  <a:pt x="7914436" y="4189040"/>
                  <a:pt x="8026694" y="4118227"/>
                  <a:pt x="7934153" y="4136710"/>
                </a:cubicBezTo>
                <a:cubicBezTo>
                  <a:pt x="7841612" y="4155193"/>
                  <a:pt x="7568289" y="4123603"/>
                  <a:pt x="7463771" y="4136710"/>
                </a:cubicBezTo>
                <a:cubicBezTo>
                  <a:pt x="7359253" y="4149817"/>
                  <a:pt x="7235489" y="4133877"/>
                  <a:pt x="7089733" y="4136710"/>
                </a:cubicBezTo>
                <a:cubicBezTo>
                  <a:pt x="6943977" y="4139543"/>
                  <a:pt x="6833266" y="4117647"/>
                  <a:pt x="6715694" y="4136710"/>
                </a:cubicBezTo>
                <a:cubicBezTo>
                  <a:pt x="6598122" y="4155773"/>
                  <a:pt x="6268214" y="4055957"/>
                  <a:pt x="5956282" y="4136710"/>
                </a:cubicBezTo>
                <a:cubicBezTo>
                  <a:pt x="5644350" y="4217463"/>
                  <a:pt x="5611070" y="4117208"/>
                  <a:pt x="5485900" y="4136710"/>
                </a:cubicBezTo>
                <a:cubicBezTo>
                  <a:pt x="5360730" y="4156212"/>
                  <a:pt x="5052318" y="4097034"/>
                  <a:pt x="4822832" y="4136710"/>
                </a:cubicBezTo>
                <a:cubicBezTo>
                  <a:pt x="4593346" y="4176386"/>
                  <a:pt x="4303449" y="4062927"/>
                  <a:pt x="4063420" y="4136710"/>
                </a:cubicBezTo>
                <a:cubicBezTo>
                  <a:pt x="3823391" y="4210493"/>
                  <a:pt x="3870757" y="4120621"/>
                  <a:pt x="3785725" y="4136710"/>
                </a:cubicBezTo>
                <a:cubicBezTo>
                  <a:pt x="3700693" y="4152799"/>
                  <a:pt x="3501981" y="4126393"/>
                  <a:pt x="3411686" y="4136710"/>
                </a:cubicBezTo>
                <a:cubicBezTo>
                  <a:pt x="3321391" y="4147027"/>
                  <a:pt x="3194223" y="4094455"/>
                  <a:pt x="3037647" y="4136710"/>
                </a:cubicBezTo>
                <a:cubicBezTo>
                  <a:pt x="2881071" y="4178965"/>
                  <a:pt x="2803702" y="4114968"/>
                  <a:pt x="2663609" y="4136710"/>
                </a:cubicBezTo>
                <a:cubicBezTo>
                  <a:pt x="2523516" y="4158452"/>
                  <a:pt x="2403229" y="4095804"/>
                  <a:pt x="2193227" y="4136710"/>
                </a:cubicBezTo>
                <a:cubicBezTo>
                  <a:pt x="1983225" y="4177616"/>
                  <a:pt x="1759959" y="4112484"/>
                  <a:pt x="1433815" y="4136710"/>
                </a:cubicBezTo>
                <a:cubicBezTo>
                  <a:pt x="1107671" y="4160936"/>
                  <a:pt x="1093130" y="4096357"/>
                  <a:pt x="770746" y="4136710"/>
                </a:cubicBezTo>
                <a:cubicBezTo>
                  <a:pt x="448362" y="4177063"/>
                  <a:pt x="374651" y="4108984"/>
                  <a:pt x="0" y="4136710"/>
                </a:cubicBezTo>
                <a:cubicBezTo>
                  <a:pt x="-65851" y="3999689"/>
                  <a:pt x="20457" y="3836484"/>
                  <a:pt x="0" y="3587119"/>
                </a:cubicBezTo>
                <a:cubicBezTo>
                  <a:pt x="-20457" y="3337754"/>
                  <a:pt x="42829" y="3235672"/>
                  <a:pt x="0" y="3120261"/>
                </a:cubicBezTo>
                <a:cubicBezTo>
                  <a:pt x="-42829" y="3004850"/>
                  <a:pt x="52427" y="2583239"/>
                  <a:pt x="0" y="2446568"/>
                </a:cubicBezTo>
                <a:cubicBezTo>
                  <a:pt x="-52427" y="2309897"/>
                  <a:pt x="29200" y="2095531"/>
                  <a:pt x="0" y="1896977"/>
                </a:cubicBezTo>
                <a:cubicBezTo>
                  <a:pt x="-29200" y="1698423"/>
                  <a:pt x="64283" y="1562203"/>
                  <a:pt x="0" y="1306018"/>
                </a:cubicBezTo>
                <a:cubicBezTo>
                  <a:pt x="-64283" y="1049833"/>
                  <a:pt x="14803" y="851047"/>
                  <a:pt x="0" y="632326"/>
                </a:cubicBezTo>
                <a:cubicBezTo>
                  <a:pt x="-14803" y="413605"/>
                  <a:pt x="36282" y="289521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9200" b="1">
                <a:solidFill>
                  <a:srgbClr val="980000"/>
                </a:solidFill>
                <a:latin typeface="Amatic SC"/>
                <a:ea typeface="Amatic SC"/>
                <a:cs typeface="Amatic SC"/>
                <a:sym typeface="Amatic SC"/>
              </a:rPr>
              <a:t>You're lost in the desert. What is your first priority?</a:t>
            </a:r>
            <a:endParaRPr sz="6600" b="1" i="0" u="none" strike="noStrike" cap="none">
              <a:solidFill>
                <a:srgbClr val="98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900" y="304800"/>
            <a:ext cx="6139575" cy="613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512125" y="679525"/>
            <a:ext cx="63165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UNIT </a:t>
            </a:r>
            <a:r>
              <a:rPr lang="en-US" sz="4400" b="1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n-US" sz="4400" b="1" i="0" u="none" strike="noStrike" cap="none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>
                <a:solidFill>
                  <a:srgbClr val="FF0000"/>
                </a:solidFill>
              </a:rPr>
              <a:t>SURVIVAL</a:t>
            </a:r>
            <a:endParaRPr sz="3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"/>
          <p:cNvSpPr txBox="1"/>
          <p:nvPr/>
        </p:nvSpPr>
        <p:spPr>
          <a:xfrm>
            <a:off x="18725" y="2547250"/>
            <a:ext cx="65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4: VOCABULARY AND LISTENING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592981" y="3595372"/>
            <a:ext cx="545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Survival Equipment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155fef9c5ce_0_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4350"/>
            <a:ext cx="12192000" cy="61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daa398b7b_0_47"/>
          <p:cNvSpPr txBox="1">
            <a:spLocks noGrp="1"/>
          </p:cNvSpPr>
          <p:nvPr>
            <p:ph type="title"/>
          </p:nvPr>
        </p:nvSpPr>
        <p:spPr>
          <a:xfrm>
            <a:off x="533400" y="424000"/>
            <a:ext cx="113607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Arial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1:</a:t>
            </a:r>
            <a:r>
              <a:rPr lang="en-US" sz="3200" b="1"/>
              <a:t> </a:t>
            </a:r>
            <a:r>
              <a:rPr lang="en-US" sz="3100" b="1"/>
              <a:t>Match objects 1-11 in the picture with the words in the box. Then listen and check.</a:t>
            </a:r>
            <a:endParaRPr sz="3100" b="1"/>
          </a:p>
        </p:txBody>
      </p:sp>
      <p:pic>
        <p:nvPicPr>
          <p:cNvPr id="129" name="Google Shape;129;g15daa398b7b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7300" y="1483650"/>
            <a:ext cx="7318200" cy="47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5daa398b7b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625" y="1511413"/>
            <a:ext cx="7097051" cy="16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5daa398b7b_0_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5525" y="3338228"/>
            <a:ext cx="3248726" cy="2436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5daa398b7b_0_47"/>
          <p:cNvSpPr txBox="1"/>
          <p:nvPr/>
        </p:nvSpPr>
        <p:spPr>
          <a:xfrm>
            <a:off x="3662925" y="1985575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4" name="Google Shape;134;g15daa398b7b_0_47"/>
          <p:cNvSpPr txBox="1"/>
          <p:nvPr/>
        </p:nvSpPr>
        <p:spPr>
          <a:xfrm>
            <a:off x="5757675" y="1985575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5" name="Google Shape;135;g15daa398b7b_0_47"/>
          <p:cNvSpPr txBox="1"/>
          <p:nvPr/>
        </p:nvSpPr>
        <p:spPr>
          <a:xfrm>
            <a:off x="2732750" y="1985575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3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6" name="Google Shape;136;g15daa398b7b_0_47"/>
          <p:cNvSpPr txBox="1"/>
          <p:nvPr/>
        </p:nvSpPr>
        <p:spPr>
          <a:xfrm>
            <a:off x="533400" y="1985575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4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7" name="Google Shape;137;g15daa398b7b_0_47"/>
          <p:cNvSpPr txBox="1"/>
          <p:nvPr/>
        </p:nvSpPr>
        <p:spPr>
          <a:xfrm>
            <a:off x="3031575" y="2395975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5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8" name="Google Shape;138;g15daa398b7b_0_47"/>
          <p:cNvSpPr txBox="1"/>
          <p:nvPr/>
        </p:nvSpPr>
        <p:spPr>
          <a:xfrm>
            <a:off x="1435850" y="1985575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6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9" name="Google Shape;139;g15daa398b7b_0_47"/>
          <p:cNvSpPr txBox="1"/>
          <p:nvPr/>
        </p:nvSpPr>
        <p:spPr>
          <a:xfrm>
            <a:off x="5159175" y="1606100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7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0" name="Google Shape;140;g15daa398b7b_0_47"/>
          <p:cNvSpPr txBox="1"/>
          <p:nvPr/>
        </p:nvSpPr>
        <p:spPr>
          <a:xfrm>
            <a:off x="709700" y="1606100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8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1" name="Google Shape;141;g15daa398b7b_0_47"/>
          <p:cNvSpPr txBox="1"/>
          <p:nvPr/>
        </p:nvSpPr>
        <p:spPr>
          <a:xfrm>
            <a:off x="2266575" y="1606100"/>
            <a:ext cx="35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9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2" name="Google Shape;142;g15daa398b7b_0_47"/>
          <p:cNvSpPr txBox="1"/>
          <p:nvPr/>
        </p:nvSpPr>
        <p:spPr>
          <a:xfrm>
            <a:off x="1794350" y="2395963"/>
            <a:ext cx="67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10</a:t>
            </a:r>
            <a:endParaRPr sz="26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3" name="Google Shape;143;g15daa398b7b_0_47"/>
          <p:cNvSpPr txBox="1"/>
          <p:nvPr/>
        </p:nvSpPr>
        <p:spPr>
          <a:xfrm>
            <a:off x="4029650" y="1606100"/>
            <a:ext cx="596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11</a:t>
            </a:r>
            <a:endParaRPr sz="2400" b="1">
              <a:solidFill>
                <a:srgbClr val="FF0000"/>
              </a:solidFill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" name="2-06 Friends Plus 7">
            <a:hlinkClick r:id="" action="ppaction://media"/>
            <a:extLst>
              <a:ext uri="{FF2B5EF4-FFF2-40B4-BE49-F238E27FC236}">
                <a16:creationId xmlns:a16="http://schemas.microsoft.com/office/drawing/2014/main" id="{5AAF891D-A9A8-7054-593E-C158281DC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6885" y="9099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3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5fef9c5ce_0_178"/>
          <p:cNvSpPr txBox="1"/>
          <p:nvPr/>
        </p:nvSpPr>
        <p:spPr>
          <a:xfrm>
            <a:off x="6865727" y="3095013"/>
            <a:ext cx="392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khắc nghiệt</a:t>
            </a:r>
            <a:endParaRPr sz="2400" b="1" i="1">
              <a:solidFill>
                <a:srgbClr val="7030A0"/>
              </a:solidFill>
            </a:endParaRPr>
          </a:p>
        </p:txBody>
      </p:sp>
      <p:sp>
        <p:nvSpPr>
          <p:cNvPr id="149" name="Google Shape;149;g155fef9c5ce_0_178"/>
          <p:cNvSpPr txBox="1"/>
          <p:nvPr/>
        </p:nvSpPr>
        <p:spPr>
          <a:xfrm>
            <a:off x="6076497" y="-11307"/>
            <a:ext cx="356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sng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I. NEW WORDS: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155fef9c5ce_0_178"/>
          <p:cNvSpPr txBox="1"/>
          <p:nvPr/>
        </p:nvSpPr>
        <p:spPr>
          <a:xfrm>
            <a:off x="412520" y="629617"/>
            <a:ext cx="344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800" b="1">
                <a:solidFill>
                  <a:schemeClr val="dk1"/>
                </a:solidFill>
              </a:rPr>
              <a:t>compass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155fef9c5ce_0_178"/>
          <p:cNvSpPr txBox="1"/>
          <p:nvPr/>
        </p:nvSpPr>
        <p:spPr>
          <a:xfrm>
            <a:off x="3876946" y="629617"/>
            <a:ext cx="454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</a:rPr>
              <a:t>/ˈkʌm.pəs/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155fef9c5ce_0_178"/>
          <p:cNvSpPr txBox="1"/>
          <p:nvPr/>
        </p:nvSpPr>
        <p:spPr>
          <a:xfrm>
            <a:off x="6914699" y="636025"/>
            <a:ext cx="454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la bàn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155fef9c5ce_0_178"/>
          <p:cNvSpPr txBox="1"/>
          <p:nvPr/>
        </p:nvSpPr>
        <p:spPr>
          <a:xfrm>
            <a:off x="319377" y="1214100"/>
            <a:ext cx="367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</a:rPr>
              <a:t>2. first-aid kit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(n)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155fef9c5ce_0_178"/>
          <p:cNvSpPr txBox="1"/>
          <p:nvPr/>
        </p:nvSpPr>
        <p:spPr>
          <a:xfrm>
            <a:off x="260120" y="1813563"/>
            <a:ext cx="3600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</a:rPr>
              <a:t>3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>
                <a:solidFill>
                  <a:schemeClr val="dk1"/>
                </a:solidFill>
              </a:rPr>
              <a:t>torche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n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55fef9c5ce_0_178"/>
          <p:cNvSpPr txBox="1"/>
          <p:nvPr/>
        </p:nvSpPr>
        <p:spPr>
          <a:xfrm>
            <a:off x="3909996" y="1798575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</a:rPr>
              <a:t>/tɔːtʃ/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155fef9c5ce_0_178"/>
          <p:cNvSpPr txBox="1"/>
          <p:nvPr/>
        </p:nvSpPr>
        <p:spPr>
          <a:xfrm>
            <a:off x="6881325" y="1795800"/>
            <a:ext cx="360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đèn pin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155fef9c5ce_0_178"/>
          <p:cNvSpPr txBox="1"/>
          <p:nvPr/>
        </p:nvSpPr>
        <p:spPr>
          <a:xfrm>
            <a:off x="277675" y="3641925"/>
            <a:ext cx="356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</a:rPr>
              <a:t>6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>
                <a:solidFill>
                  <a:schemeClr val="dk1"/>
                </a:solidFill>
              </a:rPr>
              <a:t>challenge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155fef9c5ce_0_178"/>
          <p:cNvSpPr txBox="1"/>
          <p:nvPr/>
        </p:nvSpPr>
        <p:spPr>
          <a:xfrm>
            <a:off x="3922459" y="3641920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</a:rPr>
              <a:t>/ˈtʃæl.ɪndʒ/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155fef9c5ce_0_178"/>
          <p:cNvSpPr txBox="1"/>
          <p:nvPr/>
        </p:nvSpPr>
        <p:spPr>
          <a:xfrm>
            <a:off x="6877425" y="3641925"/>
            <a:ext cx="43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thử thách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155fef9c5ce_0_178"/>
          <p:cNvSpPr txBox="1"/>
          <p:nvPr/>
        </p:nvSpPr>
        <p:spPr>
          <a:xfrm>
            <a:off x="564925" y="4196425"/>
            <a:ext cx="328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2800" b="1">
                <a:solidFill>
                  <a:schemeClr val="dk1"/>
                </a:solidFill>
              </a:rPr>
              <a:t>challenging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155fef9c5ce_0_178"/>
          <p:cNvSpPr txBox="1"/>
          <p:nvPr/>
        </p:nvSpPr>
        <p:spPr>
          <a:xfrm>
            <a:off x="3907771" y="4180172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</a:rPr>
              <a:t>/ˈtʃæl.ɪn.dʒɪŋ/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155fef9c5ce_0_178"/>
          <p:cNvSpPr txBox="1"/>
          <p:nvPr/>
        </p:nvSpPr>
        <p:spPr>
          <a:xfrm>
            <a:off x="6899775" y="4188825"/>
            <a:ext cx="291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đầy thách thức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155fef9c5ce_0_178"/>
          <p:cNvSpPr txBox="1"/>
          <p:nvPr/>
        </p:nvSpPr>
        <p:spPr>
          <a:xfrm>
            <a:off x="260125" y="2413025"/>
            <a:ext cx="379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</a:rPr>
              <a:t>4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>
                <a:solidFill>
                  <a:schemeClr val="dk1"/>
                </a:solidFill>
              </a:rPr>
              <a:t>experienced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a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155fef9c5ce_0_178"/>
          <p:cNvSpPr txBox="1"/>
          <p:nvPr/>
        </p:nvSpPr>
        <p:spPr>
          <a:xfrm>
            <a:off x="3953851" y="2413025"/>
            <a:ext cx="356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</a:rPr>
              <a:t>/ɪkˈspɪə.ri.ənst/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155fef9c5ce_0_178"/>
          <p:cNvSpPr txBox="1"/>
          <p:nvPr/>
        </p:nvSpPr>
        <p:spPr>
          <a:xfrm>
            <a:off x="6864002" y="2445413"/>
            <a:ext cx="392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có kinh nghiệm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155fef9c5ce_0_178"/>
          <p:cNvSpPr txBox="1"/>
          <p:nvPr/>
        </p:nvSpPr>
        <p:spPr>
          <a:xfrm>
            <a:off x="260125" y="3022625"/>
            <a:ext cx="320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</a:rPr>
              <a:t>5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>
                <a:solidFill>
                  <a:schemeClr val="dk1"/>
                </a:solidFill>
              </a:rPr>
              <a:t>tough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a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155fef9c5ce_0_178"/>
          <p:cNvSpPr txBox="1"/>
          <p:nvPr/>
        </p:nvSpPr>
        <p:spPr>
          <a:xfrm>
            <a:off x="3922446" y="3027470"/>
            <a:ext cx="280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</a:rPr>
              <a:t>/tʌf/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55fef9c5ce_0_178"/>
          <p:cNvSpPr txBox="1"/>
          <p:nvPr/>
        </p:nvSpPr>
        <p:spPr>
          <a:xfrm>
            <a:off x="3876946" y="1163017"/>
            <a:ext cx="454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2060"/>
                </a:solidFill>
              </a:rPr>
              <a:t>/ˌfɜːst ˈeɪd ˌkɪt/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155fef9c5ce_0_178"/>
          <p:cNvSpPr txBox="1"/>
          <p:nvPr/>
        </p:nvSpPr>
        <p:spPr>
          <a:xfrm>
            <a:off x="6864277" y="1243463"/>
            <a:ext cx="392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hộp sơ cứu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560b0d847c_0_24"/>
          <p:cNvSpPr txBox="1">
            <a:spLocks noGrp="1"/>
          </p:cNvSpPr>
          <p:nvPr>
            <p:ph type="title"/>
          </p:nvPr>
        </p:nvSpPr>
        <p:spPr>
          <a:xfrm>
            <a:off x="457200" y="271600"/>
            <a:ext cx="113607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Arial"/>
              <a:buNone/>
            </a:pPr>
            <a:r>
              <a:rPr lang="en-US" sz="3200" b="1" u="sng" dirty="0">
                <a:solidFill>
                  <a:srgbClr val="FF0000"/>
                </a:solidFill>
              </a:rPr>
              <a:t>✔ Activity 2:</a:t>
            </a:r>
            <a:r>
              <a:rPr lang="en-US" sz="3200" b="1" dirty="0"/>
              <a:t> </a:t>
            </a:r>
            <a:r>
              <a:rPr lang="en-US" sz="3100" b="1" dirty="0"/>
              <a:t>Read the introduction to Desert Challenge. Which objects in exercise 1 will people probably need on a desert trek?</a:t>
            </a:r>
            <a:endParaRPr sz="3100" b="1" dirty="0"/>
          </a:p>
        </p:txBody>
      </p:sp>
      <p:pic>
        <p:nvPicPr>
          <p:cNvPr id="175" name="Google Shape;175;g1560b0d847c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25" y="1195300"/>
            <a:ext cx="6929726" cy="53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560b0d847c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2275" y="2517863"/>
            <a:ext cx="5269723" cy="3430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5daa398b7b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25" y="1195300"/>
            <a:ext cx="6929726" cy="53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15daa398b7b_0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2275" y="2517863"/>
            <a:ext cx="5269723" cy="343041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5daa398b7b_0_26"/>
          <p:cNvSpPr txBox="1">
            <a:spLocks noGrp="1"/>
          </p:cNvSpPr>
          <p:nvPr>
            <p:ph type="title"/>
          </p:nvPr>
        </p:nvSpPr>
        <p:spPr>
          <a:xfrm>
            <a:off x="533400" y="424000"/>
            <a:ext cx="113607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Arial"/>
              <a:buNone/>
            </a:pPr>
            <a:r>
              <a:rPr lang="en-US" sz="3200" b="1" u="sng" dirty="0">
                <a:solidFill>
                  <a:srgbClr val="FF0000"/>
                </a:solidFill>
              </a:rPr>
              <a:t>✔ Activity 3:</a:t>
            </a:r>
            <a:r>
              <a:rPr lang="en-US" sz="3200" b="1" dirty="0"/>
              <a:t> </a:t>
            </a:r>
            <a:r>
              <a:rPr lang="en-US" sz="3100" b="1" dirty="0"/>
              <a:t>Listen to Kay Freeman talking about the survival course she went on. Which equipment from exercise 1 does she say is useful?</a:t>
            </a:r>
            <a:endParaRPr sz="3100" b="1" dirty="0"/>
          </a:p>
        </p:txBody>
      </p:sp>
      <p:sp>
        <p:nvSpPr>
          <p:cNvPr id="184" name="Google Shape;184;g15daa398b7b_0_26"/>
          <p:cNvSpPr/>
          <p:nvPr/>
        </p:nvSpPr>
        <p:spPr>
          <a:xfrm>
            <a:off x="9577275" y="2669400"/>
            <a:ext cx="2450400" cy="15192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5daa398b7b_0_26"/>
          <p:cNvSpPr/>
          <p:nvPr/>
        </p:nvSpPr>
        <p:spPr>
          <a:xfrm>
            <a:off x="6783300" y="4836450"/>
            <a:ext cx="1539000" cy="8832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5daa398b7b_0_26"/>
          <p:cNvSpPr/>
          <p:nvPr/>
        </p:nvSpPr>
        <p:spPr>
          <a:xfrm>
            <a:off x="8093700" y="4300050"/>
            <a:ext cx="1419300" cy="8304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5daa398b7b_0_26"/>
          <p:cNvSpPr/>
          <p:nvPr/>
        </p:nvSpPr>
        <p:spPr>
          <a:xfrm>
            <a:off x="8779500" y="5290650"/>
            <a:ext cx="1539000" cy="5094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15daa398b7b_0_26"/>
          <p:cNvSpPr/>
          <p:nvPr/>
        </p:nvSpPr>
        <p:spPr>
          <a:xfrm>
            <a:off x="8550900" y="3473996"/>
            <a:ext cx="1102500" cy="5901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15daa398b7b_0_26"/>
          <p:cNvSpPr/>
          <p:nvPr/>
        </p:nvSpPr>
        <p:spPr>
          <a:xfrm>
            <a:off x="9444225" y="4484925"/>
            <a:ext cx="874200" cy="8058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2-07 Friends Plus 7">
            <a:hlinkClick r:id="" action="ppaction://media"/>
            <a:extLst>
              <a:ext uri="{FF2B5EF4-FFF2-40B4-BE49-F238E27FC236}">
                <a16:creationId xmlns:a16="http://schemas.microsoft.com/office/drawing/2014/main" id="{B4C133BC-1A9C-786C-463A-89DE0D38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5900" y="14367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4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1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297</Words>
  <Application>Microsoft Office PowerPoint</Application>
  <PresentationFormat>Widescreen</PresentationFormat>
  <Paragraphs>46</Paragraphs>
  <Slides>14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Open Sans</vt:lpstr>
      <vt:lpstr>Calibri</vt:lpstr>
      <vt:lpstr>Arial</vt:lpstr>
      <vt:lpstr>Amatic SC</vt:lpstr>
      <vt:lpstr>Gill Sans</vt:lpstr>
      <vt:lpstr>Comic Sans MS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✔ Activity 1: Match objects 1-11 in the picture with the words in the box. Then listen and check.</vt:lpstr>
      <vt:lpstr>PowerPoint Presentation</vt:lpstr>
      <vt:lpstr>✔ Activity 2: Read the introduction to Desert Challenge. Which objects in exercise 1 will people probably need on a desert trek?</vt:lpstr>
      <vt:lpstr>✔ Activity 3: Listen to Kay Freeman talking about the survival course she went on. Which equipment from exercise 1 does she say is useful?</vt:lpstr>
      <vt:lpstr>✔ Activity 4: Read and listen to the text and complete the sentences with the name of a team member</vt:lpstr>
      <vt:lpstr>PowerPoint Presentation</vt:lpstr>
      <vt:lpstr>✔ Activity 5: Work in pairs. Say which objects from exercise 1 are the most useful for survival in this situation and why. Agree on five objects.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 Thi Tuong Vi</dc:creator>
  <cp:lastModifiedBy>Vy Truong</cp:lastModifiedBy>
  <cp:revision>2</cp:revision>
  <dcterms:created xsi:type="dcterms:W3CDTF">2022-07-02T13:42:23Z</dcterms:created>
  <dcterms:modified xsi:type="dcterms:W3CDTF">2023-02-15T04:08:30Z</dcterms:modified>
</cp:coreProperties>
</file>